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modernComment_10C_3A8E98D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68" r:id="rId6"/>
  </p:sldIdLst>
  <p:sldSz cx="10691813" cy="1511935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4B0F9B-7C5C-2A8C-6C6D-0C8DC32EECD9}" name="Meggyes, Julia" initials="JM" userId="S::Julia.Meggyes@noerr.com::cb4f0832-d527-466d-9b93-e4af6e3388e6" providerId="AD"/>
  <p188:author id="{4C5709F9-AF14-D685-279C-A30597259B10}" name="Stienhans, Miriam" initials="MS" userId="S::Miriam.Stienhans@intersport.com::c77b2534-3fe3-45fb-b2d2-d14fdc201d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E5E5E5"/>
    <a:srgbClr val="164196"/>
    <a:srgbClr val="E8E8E8"/>
    <a:srgbClr val="FFFFFF"/>
    <a:srgbClr val="082C78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370" y="8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8/10/relationships/authors" Target="authors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omments/modernComment_10C_3A8E98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37864B-E161-40F9-A304-6129E8B794CA}" authorId="{4C5709F9-AF14-D685-279C-A30597259B10}" created="2025-03-24T13:25:59.3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2423764" sldId="268"/>
      <ac:spMk id="5" creationId="{FC4146C9-2996-BEE5-7FAA-D5CFF8D7E557}"/>
      <ac:txMk cp="0" len="10">
        <ac:context len="11" hash="1197629762"/>
      </ac:txMk>
    </ac:txMkLst>
    <p188:pos x="1292410" y="369143"/>
    <p188:txBody>
      <a:bodyPr/>
      <a:lstStyle/>
      <a:p>
        <a:r>
          <a:rPr lang="en-CH"/>
          <a:t>Adapt the date to the date when you launch the recall</a:t>
        </a:r>
      </a:p>
    </p188:txBody>
  </p188:cm>
  <p188:cm id="{A2F078FB-76F3-434F-92E4-C4C0ADBEAABD}" authorId="{4C5709F9-AF14-D685-279C-A30597259B10}" created="2025-03-24T13:26:21.2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2423764" sldId="268"/>
      <ac:spMk id="22" creationId="{5BC0CA71-2241-1816-BF3F-FCBE077C999D}"/>
      <ac:txMk cp="0" len="36">
        <ac:context len="37" hash="1495453839"/>
      </ac:txMk>
    </ac:txMkLst>
    <p188:pos x="3361064" y="368219"/>
    <p188:txBody>
      <a:bodyPr/>
      <a:lstStyle/>
      <a:p>
        <a:r>
          <a:rPr lang="en-CH"/>
          <a:t>Adapt the date to three months after you have launched the recall</a:t>
        </a:r>
      </a:p>
    </p188:txBody>
  </p188:cm>
  <p188:cm id="{AB80451B-6FBA-4572-85D6-9055958D21C5}" authorId="{4C5709F9-AF14-D685-279C-A30597259B10}" status="resolved" created="2025-03-24T13:26:36.0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2423764" sldId="268"/>
      <ac:spMk id="21" creationId="{A4D61162-BB3C-8073-82A7-56B019CF35DC}"/>
      <ac:txMk cp="114">
        <ac:context len="131" hash="1543878307"/>
      </ac:txMk>
    </ac:txMkLst>
    <p188:pos x="6594876" y="1646262"/>
    <p188:txBody>
      <a:bodyPr/>
      <a:lstStyle/>
      <a:p>
        <a:r>
          <a:rPr lang="en-CH"/>
          <a:t>Include your contact information. A toll-free telephone number or interactive online service must be provided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5301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3803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5982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776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2052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1676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423C-D585-0A49-08A0-F55E7786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84418-89FD-1457-74F8-5BA12454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6EFA4-CA25-57A3-C1CD-DE6F200C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B5BA6-1622-FAA3-8492-01A59D7F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8840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0684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7870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32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6937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9744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F124-F9BC-D752-3FF5-562556B2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BE8E4-FCBE-4276-6CA2-2FA9A4DD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8C2AF-6F84-4F7F-D3E8-D3A58544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38E31-F071-2E1E-3909-666B703D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631EE3-0D83-DA25-CC74-F4FEE699D4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013" y="3952875"/>
            <a:ext cx="9221787" cy="2922588"/>
          </a:xfrm>
        </p:spPr>
        <p:txBody>
          <a:bodyPr/>
          <a:lstStyle/>
          <a:p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9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7AF9E-88DA-4F11-8237-92489822826E}" type="datetimeFigureOut">
              <a:rPr lang="aa-ET" smtClean="0"/>
              <a:t>08/08/2025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1C33C-1E73-4344-8C47-3E3538ED3E3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919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5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C_3A8E98D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interspor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07FAC687-EAF5-3FF5-E376-ED04A096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7" y="0"/>
            <a:ext cx="10711389" cy="15119350"/>
          </a:xfrm>
          <a:prstGeom prst="rect">
            <a:avLst/>
          </a:prstGeom>
        </p:spPr>
      </p:pic>
      <p:pic>
        <p:nvPicPr>
          <p:cNvPr id="8" name="Picture 7" descr="A red and blue text on a black backgroun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5484D5C-FC32-C40A-2659-AFED1AB1E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" y="476861"/>
            <a:ext cx="2763078" cy="6799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764ADE-1B86-7ACF-9FD1-4B094914D2D8}"/>
              </a:ext>
            </a:extLst>
          </p:cNvPr>
          <p:cNvSpPr/>
          <p:nvPr/>
        </p:nvSpPr>
        <p:spPr>
          <a:xfrm>
            <a:off x="520303" y="8065757"/>
            <a:ext cx="9651199" cy="1789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pPr algn="ctr"/>
            <a:r>
              <a:rPr lang="sl-SI" sz="30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ŠTA TREBA URADITI?</a:t>
            </a:r>
            <a:endParaRPr lang="en-GB" sz="3000" b="1" noProof="0" dirty="0">
              <a:solidFill>
                <a:srgbClr val="E30613"/>
              </a:solidFill>
              <a:latin typeface="FF DIN Pro for IIC" panose="020B0504020201010104" pitchFamily="34" charset="0"/>
            </a:endParaRPr>
          </a:p>
          <a:p>
            <a:pPr algn="ctr"/>
            <a:r>
              <a:rPr lang="en-GB" sz="1750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Molimo vas da </a:t>
            </a:r>
            <a:r>
              <a:rPr lang="en-GB" sz="1750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odmah</a:t>
            </a:r>
            <a:r>
              <a:rPr lang="en-GB" sz="1750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sz="1750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prestanete</a:t>
            </a:r>
            <a:r>
              <a:rPr lang="en-GB" sz="1750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sz="1750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koristiti</a:t>
            </a:r>
            <a:r>
              <a:rPr lang="en-GB" sz="1750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sz="1750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ovaj</a:t>
            </a:r>
            <a:r>
              <a:rPr lang="en-GB" sz="1750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sz="1750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proizvod</a:t>
            </a:r>
            <a:r>
              <a:rPr lang="en-GB" sz="1750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sz="1750" b="1" u="sng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i </a:t>
            </a:r>
            <a:r>
              <a:rPr lang="en-GB" sz="1750" b="1" u="sng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vratite</a:t>
            </a:r>
            <a:r>
              <a:rPr lang="en-GB" sz="1750" b="1" u="sng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ga u </a:t>
            </a:r>
            <a:r>
              <a:rPr lang="en-GB" sz="1750" b="1" u="sng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najbližu</a:t>
            </a:r>
            <a:r>
              <a:rPr lang="en-GB" sz="1750" b="1" u="sng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INTERSPORT </a:t>
            </a:r>
            <a:r>
              <a:rPr lang="en-GB" sz="1750" b="1" u="sng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prodavnicu</a:t>
            </a:r>
            <a:r>
              <a:rPr lang="en-GB" sz="1750" b="1" u="sng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.</a:t>
            </a:r>
          </a:p>
          <a:p>
            <a:pPr algn="ctr"/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4416D3-3C32-9038-271D-FFE98DD7577E}"/>
              </a:ext>
            </a:extLst>
          </p:cNvPr>
          <p:cNvSpPr txBox="1"/>
          <p:nvPr/>
        </p:nvSpPr>
        <p:spPr>
          <a:xfrm>
            <a:off x="520302" y="13406691"/>
            <a:ext cx="965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Molimo vas da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podijelite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informacije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o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ovom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povlačenju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proizvoda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,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posebno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ako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znate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da je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povučeni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proizvod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nekome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poklonjen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,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posuđen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ili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4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prodat</a:t>
            </a:r>
            <a:r>
              <a:rPr lang="en-GB" sz="24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146C9-2996-BEE5-7FAA-D5CFF8D7E557}"/>
              </a:ext>
            </a:extLst>
          </p:cNvPr>
          <p:cNvSpPr/>
          <p:nvPr/>
        </p:nvSpPr>
        <p:spPr>
          <a:xfrm>
            <a:off x="8841645" y="48502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noProof="0" dirty="0">
                <a:latin typeface="FF DIN Pro for IIC" panose="020B0504020201010104" pitchFamily="34" charset="0"/>
                <a:ea typeface="Times New Roman" panose="02020603050405020304" pitchFamily="18" charset="0"/>
              </a:rPr>
              <a:t>8. </a:t>
            </a:r>
            <a:r>
              <a:rPr lang="en-GB" noProof="0" dirty="0">
                <a:latin typeface="FF DIN Pro for IIC" panose="020B0504020201010104" pitchFamily="34" charset="0"/>
                <a:ea typeface="Times New Roman" panose="02020603050405020304" pitchFamily="18" charset="0"/>
              </a:rPr>
              <a:t>8</a:t>
            </a:r>
            <a:r>
              <a:rPr lang="sl-SI" noProof="0" dirty="0">
                <a:latin typeface="FF DIN Pro for IIC" panose="020B0504020201010104" pitchFamily="34" charset="0"/>
                <a:ea typeface="Times New Roman" panose="02020603050405020304" pitchFamily="18" charset="0"/>
              </a:rPr>
              <a:t>. </a:t>
            </a:r>
            <a:r>
              <a:rPr lang="en-GB" noProof="0" dirty="0">
                <a:latin typeface="FF DIN Pro for IIC" panose="020B0504020201010104" pitchFamily="34" charset="0"/>
                <a:ea typeface="Times New Roman" panose="02020603050405020304" pitchFamily="18" charset="0"/>
              </a:rPr>
              <a:t>2025</a:t>
            </a:r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2FAEE-2ECE-EDE2-0234-9D073683775A}"/>
              </a:ext>
            </a:extLst>
          </p:cNvPr>
          <p:cNvSpPr/>
          <p:nvPr/>
        </p:nvSpPr>
        <p:spPr>
          <a:xfrm>
            <a:off x="517338" y="1948070"/>
            <a:ext cx="9651199" cy="43299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bIns="36000" rtlCol="0" anchor="ctr"/>
          <a:lstStyle/>
          <a:p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Naziv </a:t>
            </a:r>
            <a:r>
              <a:rPr lang="sl-SI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brenda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: 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McKinley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</a:p>
          <a:p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r>
              <a:rPr lang="sl-SI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Dječji</a:t>
            </a:r>
            <a:r>
              <a:rPr lang="sl-SI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sl-SI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kišni</a:t>
            </a:r>
            <a:r>
              <a:rPr lang="sl-SI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ogrtač</a:t>
            </a:r>
          </a:p>
          <a:p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Lambaol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II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jrs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, </a:t>
            </a:r>
            <a:r>
              <a:rPr lang="sl-SI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artikal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sl-SI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br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. 285944</a:t>
            </a:r>
          </a:p>
          <a:p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r>
              <a:rPr lang="sl-SI" b="1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Povučene</a:t>
            </a:r>
            <a:r>
              <a:rPr lang="sl-SI" b="1" dirty="0">
                <a:solidFill>
                  <a:srgbClr val="164196"/>
                </a:solidFill>
                <a:latin typeface="FF DIN Pro for IIC" panose="020B0504020201010104" pitchFamily="34" charset="0"/>
              </a:rPr>
              <a:t> veličine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: 116 </a:t>
            </a:r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i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128</a:t>
            </a:r>
          </a:p>
          <a:p>
            <a:endParaRPr lang="sl-SI" b="1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r>
              <a:rPr lang="sl-SI" b="1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Povučene</a:t>
            </a:r>
            <a:r>
              <a:rPr lang="sl-SI" b="1" dirty="0">
                <a:solidFill>
                  <a:srgbClr val="164196"/>
                </a:solidFill>
                <a:latin typeface="FF DIN Pro for IIC" panose="020B0504020201010104" pitchFamily="34" charset="0"/>
              </a:rPr>
              <a:t> serije</a:t>
            </a:r>
            <a:r>
              <a:rPr lang="en-GB" dirty="0">
                <a:solidFill>
                  <a:srgbClr val="164196"/>
                </a:solidFill>
                <a:latin typeface="FF DIN Pro for IIC" panose="020B0504020201010104" pitchFamily="34" charset="0"/>
              </a:rPr>
              <a:t>:</a:t>
            </a:r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1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2/2022-F-2084;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03/2024-F-2188;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10/2024-F-2243</a:t>
            </a:r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.</a:t>
            </a:r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r>
              <a:rPr lang="pl-PL" i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Ove informacije se nalaze na unutrašnjoj etiketi sa uputstvima za održavanje.</a:t>
            </a:r>
            <a:endParaRPr lang="en-GB" i="1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r>
              <a:rPr lang="pl-PL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Period prodaje na koji se </a:t>
            </a:r>
            <a:r>
              <a:rPr lang="pl-PL" b="1" dirty="0">
                <a:solidFill>
                  <a:srgbClr val="164196"/>
                </a:solidFill>
                <a:latin typeface="FF DIN Pro for IIC" panose="020B0504020201010104" pitchFamily="34" charset="0"/>
              </a:rPr>
              <a:t>povlačenjeodnosi</a:t>
            </a:r>
            <a:r>
              <a:rPr lang="pl-PL" dirty="0">
                <a:solidFill>
                  <a:srgbClr val="164196"/>
                </a:solidFill>
                <a:latin typeface="FF DIN Pro for IIC" panose="020B0504020201010104" pitchFamily="34" charset="0"/>
              </a:rPr>
              <a:t>:</a:t>
            </a:r>
            <a:r>
              <a:rPr lang="pl-PL" b="1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pl-PL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od 01.04.2023. do 05.08.2025</a:t>
            </a:r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.</a:t>
            </a:r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2DCED8-B0B9-2CB0-8560-67A6C7899435}"/>
              </a:ext>
            </a:extLst>
          </p:cNvPr>
          <p:cNvSpPr/>
          <p:nvPr/>
        </p:nvSpPr>
        <p:spPr>
          <a:xfrm>
            <a:off x="530092" y="6499957"/>
            <a:ext cx="9651199" cy="134381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30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pl-PL" sz="30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ZAŠTO JE OVAJ PROIZVOD OPASAN?</a:t>
            </a:r>
            <a:endParaRPr lang="en-GB" sz="3000" noProof="0" dirty="0">
              <a:solidFill>
                <a:srgbClr val="E30613"/>
              </a:solidFill>
              <a:latin typeface="FF DIN Pro for IIC" panose="020B0504020201010104" pitchFamily="34" charset="0"/>
            </a:endParaRPr>
          </a:p>
          <a:p>
            <a:pPr algn="ctr"/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Kišni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ogrtač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ima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vezice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na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kapuljači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koje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ni</a:t>
            </a:r>
            <a:r>
              <a:rPr lang="sr-Latn-ME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je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su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u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skladu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sa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zahtjevima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standarda</a:t>
            </a:r>
            <a:r>
              <a:rPr lang="en-GB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EN 14682:2014 i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predstavljaju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rizik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od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gušenja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za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malu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djecu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.</a:t>
            </a:r>
          </a:p>
          <a:p>
            <a:pPr algn="ctr"/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FC9DC9-0C65-26C0-F5D5-9315AFB89450}"/>
              </a:ext>
            </a:extLst>
          </p:cNvPr>
          <p:cNvSpPr/>
          <p:nvPr/>
        </p:nvSpPr>
        <p:spPr>
          <a:xfrm>
            <a:off x="520299" y="10077575"/>
            <a:ext cx="9651199" cy="12145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sl-SI" sz="30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PRAVA POTROŠAČA</a:t>
            </a:r>
          </a:p>
          <a:p>
            <a:pPr algn="ctr">
              <a:spcAft>
                <a:spcPts val="600"/>
              </a:spcAft>
            </a:pPr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Za </a:t>
            </a:r>
            <a:r>
              <a:rPr lang="sl-SI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vraćeni</a:t>
            </a:r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proizvod bit </a:t>
            </a:r>
            <a:r>
              <a:rPr lang="sl-SI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će</a:t>
            </a:r>
            <a:r>
              <a:rPr lang="sl-SI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izvršen </a:t>
            </a:r>
            <a:r>
              <a:rPr lang="sl-SI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povrat</a:t>
            </a:r>
            <a:r>
              <a:rPr lang="sl-SI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sl-SI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uplaćenog</a:t>
            </a:r>
            <a:r>
              <a:rPr lang="sl-SI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iznosa.</a:t>
            </a:r>
            <a:endParaRPr lang="en-GB" b="1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61162-BB3C-8073-82A7-56B019CF35DC}"/>
              </a:ext>
            </a:extLst>
          </p:cNvPr>
          <p:cNvSpPr/>
          <p:nvPr/>
        </p:nvSpPr>
        <p:spPr>
          <a:xfrm>
            <a:off x="520299" y="11514113"/>
            <a:ext cx="9651199" cy="16705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sl-SI" sz="28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Kontakt</a:t>
            </a:r>
            <a:endParaRPr lang="en-GB" sz="2800" b="1" noProof="0" dirty="0">
              <a:solidFill>
                <a:srgbClr val="E30613"/>
              </a:solidFill>
              <a:latin typeface="FF DIN Pro for IIC" panose="020B0504020201010104" pitchFamily="34" charset="0"/>
            </a:endParaRPr>
          </a:p>
          <a:p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Ukoliko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imate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bilo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kakva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pitanja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,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možete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nas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kontaktirati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putem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:</a:t>
            </a:r>
            <a:endParaRPr lang="sl-SI" b="1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tel. </a:t>
            </a:r>
            <a:r>
              <a:rPr lang="en-GB" b="1" noProof="0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broj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: </a:t>
            </a:r>
            <a:r>
              <a:rPr lang="en-US" b="1" dirty="0">
                <a:solidFill>
                  <a:srgbClr val="164196"/>
                </a:solidFill>
                <a:latin typeface="FF DIN Pro for IIC" panose="020B0504020201010104" pitchFamily="34" charset="0"/>
              </a:rPr>
              <a:t>+382 80 333 333</a:t>
            </a:r>
            <a:endParaRPr lang="sl-SI" b="1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e-mail: </a:t>
            </a:r>
            <a:r>
              <a:rPr lang="en-US" b="1" dirty="0" err="1">
                <a:solidFill>
                  <a:srgbClr val="164196"/>
                </a:solidFill>
                <a:latin typeface="FF DIN Pro for IIC" panose="020B0504020201010104" pitchFamily="34" charset="0"/>
              </a:rPr>
              <a:t>webshop</a:t>
            </a:r>
            <a:r>
              <a:rPr lang="en-GB" b="1" noProof="0" dirty="0">
                <a:solidFill>
                  <a:srgbClr val="164196"/>
                </a:solidFill>
                <a:latin typeface="FF DIN Pro for IIC" panose="020B0504020201010104" pitchFamily="34" charset="0"/>
              </a:rPr>
              <a:t>@intersport.</a:t>
            </a:r>
            <a:r>
              <a:rPr lang="en-US" b="1" noProof="0">
                <a:solidFill>
                  <a:srgbClr val="164196"/>
                </a:solidFill>
                <a:latin typeface="FF DIN Pro for IIC" panose="020B0504020201010104" pitchFamily="34" charset="0"/>
              </a:rPr>
              <a:t>me</a:t>
            </a:r>
            <a:endParaRPr lang="en-GB" b="1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C0CA71-2241-1816-BF3F-FCBE077C999D}"/>
              </a:ext>
            </a:extLst>
          </p:cNvPr>
          <p:cNvSpPr/>
          <p:nvPr/>
        </p:nvSpPr>
        <p:spPr>
          <a:xfrm>
            <a:off x="6438385" y="14338296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noProof="0" dirty="0">
                <a:latin typeface="FF DIN Pro for IIC" panose="020B0504020201010104" pitchFamily="34" charset="0"/>
                <a:ea typeface="Times New Roman" panose="02020603050405020304" pitchFamily="18" charset="0"/>
              </a:rPr>
              <a:t>Datum završetka objave: 8. 11. 2025.</a:t>
            </a:r>
            <a:endParaRPr lang="en-GB" noProof="0" dirty="0"/>
          </a:p>
        </p:txBody>
      </p:sp>
      <p:pic>
        <p:nvPicPr>
          <p:cNvPr id="4" name="Picture 3" descr="A blue raincoat with a white logo&#10;&#10;AI-generated content may be incorrect.">
            <a:extLst>
              <a:ext uri="{FF2B5EF4-FFF2-40B4-BE49-F238E27FC236}">
                <a16:creationId xmlns:a16="http://schemas.microsoft.com/office/drawing/2014/main" id="{24C79C70-A3D9-97C7-02F7-6201D09DB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5" y="1966796"/>
            <a:ext cx="1891506" cy="3586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82B01-7596-160A-CF94-DDF85143F9D2}"/>
              </a:ext>
            </a:extLst>
          </p:cNvPr>
          <p:cNvSpPr txBox="1"/>
          <p:nvPr/>
        </p:nvSpPr>
        <p:spPr>
          <a:xfrm>
            <a:off x="455729" y="1406366"/>
            <a:ext cx="9760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1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INTERSPORT </a:t>
            </a:r>
            <a:r>
              <a:rPr lang="en-GB" sz="21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povlači</a:t>
            </a:r>
            <a:r>
              <a:rPr lang="en-GB" sz="21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1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dječji</a:t>
            </a:r>
            <a:r>
              <a:rPr lang="en-GB" sz="21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1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kišni</a:t>
            </a:r>
            <a:r>
              <a:rPr lang="en-GB" sz="21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</a:t>
            </a:r>
            <a:r>
              <a:rPr lang="en-GB" sz="21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ogrtač</a:t>
            </a:r>
            <a:r>
              <a:rPr lang="en-GB" sz="21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McKinley – </a:t>
            </a:r>
            <a:r>
              <a:rPr lang="en-GB" sz="2100" b="1" noProof="0" dirty="0" err="1">
                <a:solidFill>
                  <a:srgbClr val="E30613"/>
                </a:solidFill>
                <a:latin typeface="FF DIN Pro for IIC" panose="020B0504020201010104" pitchFamily="34" charset="0"/>
              </a:rPr>
              <a:t>veličine</a:t>
            </a:r>
            <a:r>
              <a:rPr lang="en-GB" sz="2100" b="1" noProof="0" dirty="0">
                <a:solidFill>
                  <a:srgbClr val="E30613"/>
                </a:solidFill>
                <a:latin typeface="FF DIN Pro for IIC" panose="020B0504020201010104" pitchFamily="34" charset="0"/>
              </a:rPr>
              <a:t> 116 i 128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A1A31C5-4271-D8FC-7842-C94A79296554}"/>
              </a:ext>
            </a:extLst>
          </p:cNvPr>
          <p:cNvSpPr/>
          <p:nvPr/>
        </p:nvSpPr>
        <p:spPr>
          <a:xfrm>
            <a:off x="1539626" y="596388"/>
            <a:ext cx="8794377" cy="55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b="1" cap="all" dirty="0">
                <a:solidFill>
                  <a:srgbClr val="E30613"/>
                </a:solidFill>
                <a:latin typeface="FF DIN Pro for IIC" panose="020B0504020201010104" pitchFamily="34" charset="0"/>
              </a:rPr>
              <a:t>POVLAČENJE PROIZVODA </a:t>
            </a:r>
          </a:p>
          <a:p>
            <a:pPr algn="ctr"/>
            <a:r>
              <a:rPr lang="sl-SI" sz="3000" b="1" cap="all" dirty="0">
                <a:solidFill>
                  <a:srgbClr val="E30613"/>
                </a:solidFill>
                <a:latin typeface="FF DIN Pro for IIC" panose="020B0504020201010104" pitchFamily="34" charset="0"/>
              </a:rPr>
              <a:t>IZ SIGURNOSNIH RAZLOGA </a:t>
            </a:r>
            <a:endParaRPr lang="en-GB" sz="3000" b="1" cap="all" noProof="0" dirty="0">
              <a:solidFill>
                <a:srgbClr val="164196"/>
              </a:solidFill>
              <a:latin typeface="FF DIN Pro for IIC" panose="020B0504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237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0DE55807FEF4FAA8C11666518DD29" ma:contentTypeVersion="16" ma:contentTypeDescription="Create a new document." ma:contentTypeScope="" ma:versionID="9e62310f4e23e8a87a17c04e76565af0">
  <xsd:schema xmlns:xsd="http://www.w3.org/2001/XMLSchema" xmlns:xs="http://www.w3.org/2001/XMLSchema" xmlns:p="http://schemas.microsoft.com/office/2006/metadata/properties" xmlns:ns2="2c955146-8f6e-4c06-a306-b35cff0cc211" xmlns:ns3="c281c571-fc53-4800-b3b4-058656b5938f" targetNamespace="http://schemas.microsoft.com/office/2006/metadata/properties" ma:root="true" ma:fieldsID="a0052a38e6de423f87ab34a99a7150a7" ns2:_="" ns3:_="">
    <xsd:import namespace="2c955146-8f6e-4c06-a306-b35cff0cc211"/>
    <xsd:import namespace="c281c571-fc53-4800-b3b4-058656b593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55146-8f6e-4c06-a306-b35cff0cc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0ad510f-739c-472b-924b-664300d93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1c571-fc53-4800-b3b4-058656b593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f83bab1-6335-49ed-a013-172716780363}" ma:internalName="TaxCatchAll" ma:showField="CatchAllData" ma:web="c281c571-fc53-4800-b3b4-058656b593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roperties xmlns="http://www.imanage.com/work/xmlschema">
  <documentid>MATTERS!48221010.1</documentid>
  <senderid>JAMS</senderid>
  <senderemail>JULIA.MEGGYES@NOERR.COM</senderemail>
  <lastmodified>2025-07-31T10:31:56.0000000+02:00</lastmodified>
  <database>MATTERS</database>
</properti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81c571-fc53-4800-b3b4-058656b5938f" xsi:nil="true"/>
    <lcf76f155ced4ddcb4097134ff3c332f xmlns="2c955146-8f6e-4c06-a306-b35cff0cc2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E0B76F-2466-40F1-BC82-A883A2A7C6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DC9449-43FF-4A31-BF50-1A3DDFE43772}">
  <ds:schemaRefs>
    <ds:schemaRef ds:uri="2c955146-8f6e-4c06-a306-b35cff0cc211"/>
    <ds:schemaRef ds:uri="c281c571-fc53-4800-b3b4-058656b593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DFBB44-84B3-410D-94DF-838F7B747760}">
  <ds:schemaRefs>
    <ds:schemaRef ds:uri="http://www.imanage.com/work/xmlschema"/>
  </ds:schemaRefs>
</ds:datastoreItem>
</file>

<file path=customXml/itemProps4.xml><?xml version="1.0" encoding="utf-8"?>
<ds:datastoreItem xmlns:ds="http://schemas.openxmlformats.org/officeDocument/2006/customXml" ds:itemID="{3ED52848-195F-4E5D-9987-182F93391F1C}">
  <ds:schemaRefs>
    <ds:schemaRef ds:uri="2c955146-8f6e-4c06-a306-b35cff0cc211"/>
    <ds:schemaRef ds:uri="c281c571-fc53-4800-b3b4-058656b593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205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FF DIN Pro for IIC</vt:lpstr>
      <vt:lpstr>Office Theme</vt:lpstr>
      <vt:lpstr>PowerPoint Presentation</vt:lpstr>
    </vt:vector>
  </TitlesOfParts>
  <Company>INTERSPORT International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Oliviero, Giorgia</dc:creator>
  <cp:lastModifiedBy>Žana Čvorović</cp:lastModifiedBy>
  <cp:revision>12</cp:revision>
  <cp:lastPrinted>2025-03-12T19:07:06Z</cp:lastPrinted>
  <dcterms:created xsi:type="dcterms:W3CDTF">2025-01-23T08:43:28Z</dcterms:created>
  <dcterms:modified xsi:type="dcterms:W3CDTF">2025-08-08T09:30:26Z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0x0101002F90DE55807FEF4FAA8C11666518DD29</vt:lpwstr>
  </property>
  <property fmtid="{D5CDD505-2E9C-101B-9397-08002B2CF9AE}" pid="3" name="MediaServiceImageTags">
    <vt:lpwstr/>
  </property>
  <property fmtid="{D5CDD505-2E9C-101B-9397-08002B2CF9AE}" pid="4" name="MSIP_Label_52a25366-4b3a-4087-ab1d-acf78d0dc177_Enabled">
    <vt:lpwstr>true</vt:lpwstr>
  </property>
  <property fmtid="{D5CDD505-2E9C-101B-9397-08002B2CF9AE}" pid="5" name="MSIP_Label_52a25366-4b3a-4087-ab1d-acf78d0dc177_SetDate">
    <vt:lpwstr>2025-07-30T16:39:09Z</vt:lpwstr>
  </property>
  <property fmtid="{D5CDD505-2E9C-101B-9397-08002B2CF9AE}" pid="6" name="MSIP_Label_52a25366-4b3a-4087-ab1d-acf78d0dc177_Method">
    <vt:lpwstr>Standard</vt:lpwstr>
  </property>
  <property fmtid="{D5CDD505-2E9C-101B-9397-08002B2CF9AE}" pid="7" name="MSIP_Label_52a25366-4b3a-4087-ab1d-acf78d0dc177_Name">
    <vt:lpwstr>Vertraulich</vt:lpwstr>
  </property>
  <property fmtid="{D5CDD505-2E9C-101B-9397-08002B2CF9AE}" pid="8" name="MSIP_Label_52a25366-4b3a-4087-ab1d-acf78d0dc177_SiteId">
    <vt:lpwstr>efc7191f-94b5-41b0-88ac-d0ef48e32d10</vt:lpwstr>
  </property>
  <property fmtid="{D5CDD505-2E9C-101B-9397-08002B2CF9AE}" pid="9" name="MSIP_Label_52a25366-4b3a-4087-ab1d-acf78d0dc177_ActionId">
    <vt:lpwstr>29831160-7726-4ebc-91b8-70a9c6631971</vt:lpwstr>
  </property>
  <property fmtid="{D5CDD505-2E9C-101B-9397-08002B2CF9AE}" pid="10" name="MSIP_Label_52a25366-4b3a-4087-ab1d-acf78d0dc177_ContentBits">
    <vt:lpwstr>0</vt:lpwstr>
  </property>
  <property fmtid="{D5CDD505-2E9C-101B-9397-08002B2CF9AE}" pid="11" name="MSIP_Label_52a25366-4b3a-4087-ab1d-acf78d0dc177_Tag">
    <vt:lpwstr>10, 3, 0, 1</vt:lpwstr>
  </property>
</Properties>
</file>